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4" r:id="rId8"/>
    <p:sldId id="266" r:id="rId9"/>
    <p:sldId id="267" r:id="rId10"/>
    <p:sldId id="262" r:id="rId11"/>
    <p:sldId id="263" r:id="rId12"/>
    <p:sldId id="274" r:id="rId13"/>
  </p:sldIdLst>
  <p:sldSz cx="12192000" cy="68580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>
          <a:xfrm>
            <a:off x="2157730" y="2044065"/>
            <a:ext cx="8435975" cy="2249805"/>
          </a:xfrm>
          <a:noFill/>
          <a:effectLst>
            <a:softEdge rad="114300"/>
          </a:effectLst>
        </p:spPr>
        <p:txBody>
          <a:bodyPr>
            <a:noAutofit/>
          </a:bodyPr>
          <a:p>
            <a:pPr algn="l">
              <a:lnSpc>
                <a:spcPct val="150000"/>
              </a:lnSpc>
            </a:pPr>
            <a:r>
              <a:rPr lang="zh-CN" altLang="en-US" sz="5400" spc="1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探索身边的飞羽精灵</a:t>
            </a:r>
            <a:br>
              <a:rPr lang="en-US" altLang="zh-CN" sz="5400" spc="1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</a:br>
            <a:r>
              <a:rPr lang="en-US" altLang="zh-CN" sz="5400" spc="1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       </a:t>
            </a:r>
            <a:r>
              <a:rPr lang="zh-CN" altLang="en-US" sz="5400" spc="1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uFillTx/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——常见鸟类介绍</a:t>
            </a:r>
            <a:endParaRPr lang="zh-CN" altLang="en-US" sz="5400" spc="10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uFillTx/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638935" y="1429385"/>
            <a:ext cx="9316085" cy="524383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1.保护和恢复栖息地：建立自然保护区，限制开发活动，以及恢复受损的森林、湿地等关键生态系统，确保鸟类有足够的生存空间和。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2.法律保护与执法：通过制定和执行相关法律法规，禁止非法猎杀、贩卖和拥有野生鸟类，加大对违法行为的处罚力度。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3.公众教育与意识提升：通过媒体、学校教育、社区活动等途径增强公众对鸟类保护的认识，鼓励人们采取积极行动，如参与观鸟、不干扰野生鸟类生活等。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4.科学研究与监测：加强对鸟类种群动态、迁徙路线、繁殖习性的科学研究，建立监测系统，以便及时发现并应对威胁。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06395" y="230505"/>
            <a:ext cx="6610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隶书" panose="02010509060101010101" charset="-122"/>
                <a:ea typeface="隶书" panose="02010509060101010101" charset="-122"/>
              </a:rPr>
              <a:t>采取的</a:t>
            </a:r>
            <a:r>
              <a:rPr lang="zh-CN" alt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隶书" panose="02010509060101010101" charset="-122"/>
                <a:ea typeface="隶书" panose="02010509060101010101" charset="-122"/>
              </a:rPr>
              <a:t>保护措施</a:t>
            </a:r>
            <a:endParaRPr lang="zh-CN" altLang="en-US" sz="72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bldLvl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50390" y="2771775"/>
            <a:ext cx="84905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感谢聆听！</a:t>
            </a:r>
            <a:endParaRPr lang="zh-CN" altLang="en-US" sz="6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171681872028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95190" y="452755"/>
            <a:ext cx="2704622" cy="1800000"/>
          </a:xfrm>
          <a:prstGeom prst="rect">
            <a:avLst/>
          </a:prstGeom>
        </p:spPr>
      </p:pic>
      <p:pic>
        <p:nvPicPr>
          <p:cNvPr id="12" name="图片 11" descr="1716818720308"/>
          <p:cNvPicPr>
            <a:picLocks noChangeAspect="1"/>
          </p:cNvPicPr>
          <p:nvPr/>
        </p:nvPicPr>
        <p:blipFill>
          <a:blip r:embed="rId3"/>
          <a:srcRect l="3963" r="13742"/>
          <a:stretch>
            <a:fillRect/>
          </a:stretch>
        </p:blipFill>
        <p:spPr>
          <a:xfrm>
            <a:off x="1611630" y="452755"/>
            <a:ext cx="2677160" cy="1800225"/>
          </a:xfrm>
          <a:prstGeom prst="rect">
            <a:avLst/>
          </a:prstGeom>
        </p:spPr>
      </p:pic>
      <p:pic>
        <p:nvPicPr>
          <p:cNvPr id="11" name="图片 10" descr="17168187203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11630" y="2541270"/>
            <a:ext cx="2700000" cy="1800000"/>
          </a:xfrm>
          <a:prstGeom prst="rect">
            <a:avLst/>
          </a:prstGeom>
        </p:spPr>
      </p:pic>
      <p:pic>
        <p:nvPicPr>
          <p:cNvPr id="10" name="图片 9" descr="171681872030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1630" y="4629785"/>
            <a:ext cx="2700626" cy="1800000"/>
          </a:xfrm>
          <a:prstGeom prst="rect">
            <a:avLst/>
          </a:prstGeom>
        </p:spPr>
      </p:pic>
      <p:pic>
        <p:nvPicPr>
          <p:cNvPr id="9" name="图片 8" descr="171681872030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699635" y="2541270"/>
            <a:ext cx="2700000" cy="1800000"/>
          </a:xfrm>
          <a:prstGeom prst="rect">
            <a:avLst/>
          </a:prstGeom>
        </p:spPr>
      </p:pic>
      <p:pic>
        <p:nvPicPr>
          <p:cNvPr id="8" name="图片 7" descr="171681872029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806690" y="2541270"/>
            <a:ext cx="2611850" cy="1800000"/>
          </a:xfrm>
          <a:prstGeom prst="rect">
            <a:avLst/>
          </a:prstGeom>
        </p:spPr>
      </p:pic>
      <p:pic>
        <p:nvPicPr>
          <p:cNvPr id="7" name="图片 6" descr="171681872029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806690" y="4629785"/>
            <a:ext cx="2629337" cy="1800000"/>
          </a:xfrm>
          <a:prstGeom prst="rect">
            <a:avLst/>
          </a:prstGeom>
        </p:spPr>
      </p:pic>
      <p:pic>
        <p:nvPicPr>
          <p:cNvPr id="6" name="图片 5" descr="171681872029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71695" y="4629785"/>
            <a:ext cx="2710163" cy="1800000"/>
          </a:xfrm>
          <a:prstGeom prst="rect">
            <a:avLst/>
          </a:prstGeom>
        </p:spPr>
      </p:pic>
      <p:pic>
        <p:nvPicPr>
          <p:cNvPr id="4" name="内容占位符 3" descr="1716818720282"/>
          <p:cNvPicPr>
            <a:picLocks noChangeAspect="1"/>
          </p:cNvPicPr>
          <p:nvPr>
            <p:ph idx="1"/>
          </p:nvPr>
        </p:nvPicPr>
        <p:blipFill>
          <a:blip r:embed="rId10"/>
          <a:srcRect/>
          <a:stretch>
            <a:fillRect/>
          </a:stretch>
        </p:blipFill>
        <p:spPr>
          <a:xfrm>
            <a:off x="7806690" y="452755"/>
            <a:ext cx="2704622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937385" y="1607820"/>
            <a:ext cx="8950960" cy="4399915"/>
          </a:xfrm>
          <a:prstGeom prst="rect">
            <a:avLst/>
          </a:prstGeom>
          <a:solidFill>
            <a:schemeClr val="bg1">
              <a:lumMod val="65000"/>
              <a:alpha val="29000"/>
            </a:schemeClr>
          </a:solidFill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定义：一类体表被覆羽毛的卵生脊椎动物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特征：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羽毛覆盖：体表覆羽，为飞行、保温、展示提供基础。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卵生繁殖：通过产卵方式繁衍后代。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高度适应飞行：骨骼轻盈中空，前肢演化为翼。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 恒温动物：体温保持相对稳定，不随环境大幅变化。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5. 高效呼吸：独特气囊系统，支持高效氧气交换。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6. 发达肌肉：胸肌强健，驱动有力飞行。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7. 无牙有喙：角质喙替代牙齿，适应多样食性。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8. 高度感知：视觉、听觉敏锐，适应复杂环境导航。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66795" y="285115"/>
            <a:ext cx="569214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什么是鸟类？</a:t>
            </a:r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57655" y="1289050"/>
            <a:ext cx="9851390" cy="529209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</p:spPr>
        <p:txBody>
          <a:bodyPr wrap="square" rtlCol="0">
            <a:noAutofit/>
          </a:bodyPr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鸟类的分类非常广泛且复杂，传统上可以分为三个总目。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平胸总目 (Ratitae)：包括不具飞行能力或飞行能力退化的鸟类，其胸骨没有龙骨突起，无法提供飞行所需的肌肉附着点。这类鸟的代表有：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鸵鸟目 (Struthioniformes)，如非洲鸵鸟。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鸸鹋目 (Casuariiformes)，包括鸸鹋和几维鸟等。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鸵鸟目之外还有一些较小的目，如美洲鸵鸟所属的美洲鸵目(Rheiformes)。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企鹅总目 (Sphenisciformes)：这一总目单指企鹅目，包含了所有企鹅种类，它们适应了水下生活，擅长游泳和潜水，但不能飞行。企鹅的特征包括鳍状的前肢、鳞片状的羽毛以及适应寒冷水域的生理结构。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27755" y="13525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鸟类的分类</a:t>
            </a:r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57655" y="1289050"/>
            <a:ext cx="9851390" cy="529209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</p:spPr>
        <p:txBody>
          <a:bodyPr wrap="square" rtlCol="0">
            <a:noAutofit/>
          </a:bodyPr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 突胸总目 (Carinatae)：这是最大的一个总目，包含了几乎所有能够飞行的鸟类，它们的胸骨具有龙骨突起，为飞行肌肉提供了强大的附着点。   - 雀形目 (Passeriformes)，世界上种类最多的鸟目，包括燕子、雀类、鸫、鹟、鹛等多种常见的小型鸟类。这一总目包括</a:t>
            </a:r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但不限于：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鹰形目 (Accipitriformes)，包括鹰、雕、鸢等猛禽。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雁形目 (Anseriformes)，如鸭、雁、天鹅等。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鹤形目 (Gruiformes)，如鹤、鸨、秧鸡等。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- 鹈形目 (Pelecaniformes)，包含鹈鹕、鸬鹚等。</a:t>
            </a:r>
            <a:endParaRPr lang="zh-CN" altLang="en-US" sz="2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27755" y="135255"/>
            <a:ext cx="477393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隶书" panose="02010509060101010101" charset="-122"/>
                <a:ea typeface="隶书" panose="02010509060101010101" charset="-122"/>
              </a:rPr>
              <a:t>鸟类的分类</a:t>
            </a:r>
            <a:endParaRPr lang="zh-CN" altLang="en-US" sz="7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1" descr="屏幕截图 2024-05-16 172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345440"/>
            <a:ext cx="5261610" cy="3785870"/>
          </a:xfrm>
          <a:prstGeom prst="rect">
            <a:avLst/>
          </a:prstGeom>
        </p:spPr>
      </p:pic>
      <p:pic>
        <p:nvPicPr>
          <p:cNvPr id="9" name="图片 9" descr="屏幕截图 2024-05-16 1751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563178"/>
            <a:ext cx="5262880" cy="3950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87845" y="421640"/>
            <a:ext cx="4764405" cy="6160770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白头鹎</a:t>
            </a:r>
            <a:endParaRPr lang="zh-CN" altLang="en-US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拉丁名：</a:t>
            </a:r>
            <a:r>
              <a:rPr lang="zh-CN" altLang="en-US" i="1">
                <a:latin typeface="Microsoft JhengHei Light" panose="020B0304030504040204" charset="-120"/>
                <a:ea typeface="Microsoft JhengHei Light" panose="020B0304030504040204" charset="-120"/>
                <a:cs typeface="隶书" panose="02010509060101010101" charset="-122"/>
              </a:rPr>
              <a:t>Pycnonotus sinensis</a:t>
            </a:r>
            <a:endParaRPr lang="zh-CN" altLang="en-US">
              <a:latin typeface="Microsoft JhengHei Light" panose="020B0304030504040204" charset="-120"/>
              <a:ea typeface="Microsoft JhengHei Light" panose="020B0304030504040204" charset="-120"/>
              <a:cs typeface="隶书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外貌：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头部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黑色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的顶冠与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白色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的后枕部形成鲜明对比。背部多呈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橄榄绿色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，腹部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浅灰至白色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，眼后有一块明显的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白色眼圈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，喙短而粗，呈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黄色或灰褐色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。</a:t>
            </a:r>
            <a:endParaRPr lang="zh-CN" altLang="en-US" i="1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生活习性：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主要栖息于树林中，适应性强，常结成小群活动。杂食性鸟类。叫声清脆悦耳，是城市绿地中常见的鸣禽。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分布特点：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广泛分布于中国各地，从东北的吉林至西南的云南，以及东部沿海地区均有其踪迹，南至海南岛也有分布。除了中国，白头鹎在朝鲜半岛、越南北部等地也能见到。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3" descr="屏幕截图 2024-05-16 1744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" y="345440"/>
            <a:ext cx="5269230" cy="3931920"/>
          </a:xfrm>
          <a:prstGeom prst="rect">
            <a:avLst/>
          </a:prstGeom>
        </p:spPr>
      </p:pic>
      <p:pic>
        <p:nvPicPr>
          <p:cNvPr id="2" name="图片 4" descr="屏幕截图 2024-05-16 1745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58" y="2559368"/>
            <a:ext cx="5266055" cy="3954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4825" y="544195"/>
            <a:ext cx="4859655" cy="5769610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金腰燕 </a:t>
            </a:r>
            <a:endParaRPr lang="zh-CN" altLang="en-US" sz="2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拉丁名：</a:t>
            </a:r>
            <a:r>
              <a:rPr lang="zh-CN" altLang="en-US" i="1">
                <a:latin typeface="Microsoft JhengHei Light" panose="020B0304030504040204" charset="-120"/>
                <a:ea typeface="Microsoft JhengHei Light" panose="020B0304030504040204" charset="-120"/>
                <a:cs typeface="隶书" panose="02010509060101010101" charset="-122"/>
              </a:rPr>
              <a:t>Cecropis daurica</a:t>
            </a:r>
            <a:endParaRPr lang="zh-CN" altLang="en-US" i="1">
              <a:latin typeface="Microsoft JhengHei Light" panose="020B0304030504040204" charset="-120"/>
              <a:ea typeface="Microsoft JhengHei Light" panose="020B0304030504040204" charset="-120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外貌：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上身为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深钢蓝色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，腰部具有醒目的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浅栗色条带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，腹部白色并带有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黑色细纹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，尾巴长且分叉明显。虹膜呈褐色，嘴和脚皆为黑色。</a:t>
            </a:r>
            <a:endParaRPr lang="zh-CN" altLang="en-US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生活习性：</a:t>
            </a:r>
            <a:r>
              <a:rPr lang="zh-CN" altLang="en-US" sz="1800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与家燕相似，但飞行时振翼较慢，更倾向于高空翱翔。以昆虫为主要食物来源，善于在人类居住环境中捕食。</a:t>
            </a:r>
            <a:endParaRPr lang="zh-CN" altLang="en-US" sz="1800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分布特点：</a:t>
            </a:r>
            <a:r>
              <a:rPr lang="zh-CN" altLang="en-US" sz="1800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分布广泛，生活在中国东北、南部、西部等多个地区，以及尼泊尔、印度、中南半岛、日本、西伯利亚等地。它们在欧亚洲和印度繁殖，冬季则会向南部迁徙。</a:t>
            </a:r>
            <a:endParaRPr lang="zh-CN" altLang="en-US" sz="1800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345440"/>
            <a:ext cx="5261610" cy="3946525"/>
          </a:xfrm>
          <a:prstGeom prst="rect">
            <a:avLst/>
          </a:prstGeom>
        </p:spPr>
      </p:pic>
      <p:pic>
        <p:nvPicPr>
          <p:cNvPr id="14" name="图片 14" descr="屏幕截图 2024-05-16 175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33" y="2563178"/>
            <a:ext cx="5269865" cy="4025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02450" y="410845"/>
            <a:ext cx="4943475" cy="6185535"/>
          </a:xfrm>
          <a:prstGeom prst="rect">
            <a:avLst/>
          </a:prstGeom>
          <a:solidFill>
            <a:schemeClr val="bg1">
              <a:lumMod val="85000"/>
              <a:alpha val="24000"/>
            </a:schemeClr>
          </a:solidFill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大白鹭 </a:t>
            </a:r>
            <a:endParaRPr lang="zh-CN" altLang="en-US" sz="2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拉丁名：</a:t>
            </a:r>
            <a:r>
              <a:rPr lang="zh-CN" altLang="en-US" i="1">
                <a:latin typeface="Microsoft JhengHei Light" panose="020B0304030504040204" charset="-120"/>
                <a:ea typeface="Microsoft JhengHei Light" panose="020B0304030504040204" charset="-120"/>
                <a:cs typeface="隶书" panose="02010509060101010101" charset="-122"/>
              </a:rPr>
              <a:t>Ardea alba</a:t>
            </a:r>
            <a:endParaRPr lang="zh-CN" altLang="en-US" i="1">
              <a:latin typeface="Microsoft JhengHei Light" panose="020B0304030504040204" charset="-120"/>
              <a:ea typeface="Microsoft JhengHei Light" panose="020B0304030504040204" charset="-120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外貌：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  <a:sym typeface="+mn-ea"/>
              </a:rPr>
              <a:t>全身羽毛洁白，繁殖期喙部呈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  <a:sym typeface="+mn-ea"/>
              </a:rPr>
              <a:t>黑色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  <a:sym typeface="+mn-ea"/>
              </a:rPr>
              <a:t>，非繁殖期则为</a:t>
            </a:r>
            <a:r>
              <a:rPr lang="zh-CN" altLang="en-US" b="1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  <a:sym typeface="+mn-ea"/>
              </a:rPr>
              <a:t>橙黄色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  <a:sym typeface="+mn-ea"/>
              </a:rPr>
              <a:t>。面部及周眼皮肤绿色，跗跖和脚黑色。背部及肩部有长蓑羽，超过尾部，繁殖季后蓑羽</a:t>
            </a:r>
            <a:r>
              <a:rPr lang="zh-CN" altLang="en-US" sz="1800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消失。</a:t>
            </a:r>
            <a:endParaRPr lang="zh-CN" altLang="en-US" sz="2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生活习性：</a:t>
            </a:r>
            <a:r>
              <a:rPr lang="zh-CN" altLang="en-US" sz="1800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大白鹭栖息于河川、海滨、沼泽湿地或水田，白天活动，性机警。它们通常单独或小群觅食，以小鱼、虾、水生昆虫及贝类为食，具有一定的领地意识。</a:t>
            </a:r>
            <a:endParaRPr lang="zh-CN" altLang="en-US" sz="1800">
              <a:latin typeface="幼圆" panose="02010509060101010101" charset="-122"/>
              <a:ea typeface="幼圆" panose="02010509060101010101" charset="-122"/>
              <a:cs typeface="隶书" panose="02010509060101010101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24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分布特点：</a:t>
            </a:r>
            <a:r>
              <a:rPr lang="zh-CN" altLang="en-US" sz="1800">
                <a:latin typeface="幼圆" panose="02010509060101010101" charset="-122"/>
                <a:ea typeface="幼圆" panose="02010509060101010101" charset="-122"/>
                <a:cs typeface="隶书" panose="02010509060101010101" charset="-122"/>
              </a:rPr>
              <a:t>广泛分布于世界各地。偏好水域附近的生活环境，从淡水到咸水湿地都能见到它们的身影。</a:t>
            </a:r>
            <a:endParaRPr lang="zh-CN" altLang="en-US" sz="24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06880" y="1362710"/>
            <a:ext cx="9316085" cy="5100320"/>
          </a:xfrm>
          <a:prstGeom prst="rect">
            <a:avLst/>
          </a:prstGeom>
          <a:solidFill>
            <a:schemeClr val="bg1">
              <a:lumMod val="75000"/>
              <a:alpha val="29000"/>
            </a:schemeClr>
          </a:solidFill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1.栖息地丧失：这是鸟类生存面临的最大威胁。城市扩张、森林砍伐、农业扩张等活动导致鸟类失去繁殖、觅食和避难的场所。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2.偷猎和非法贸易：为了食用、宠物贸易或传统医药用途而非法捕捉和杀害鸟类。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3.环境污染：包括水体和土壤污染，以及农药和化肥的广泛使用，这些都直接影响鸟类的健康和食物链。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4.气候变化：全球气候变暖改变了许多鸟类的栖息地条件，影响繁殖季节、迁徙模式和食物供应，对鸟类的生存构成长期威胁。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 b="1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还有人类设施影响，湿地破坏，外来物种入侵，疾病等等</a:t>
            </a:r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endParaRPr lang="zh-CN" altLang="en-US" sz="2400" b="1"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92120" y="230505"/>
            <a:ext cx="661035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隶书" panose="02010509060101010101" charset="-122"/>
                <a:ea typeface="隶书" panose="02010509060101010101" charset="-122"/>
              </a:rPr>
              <a:t>鸟类面临的</a:t>
            </a:r>
            <a:r>
              <a:rPr lang="zh-CN" altLang="en-US" sz="7200" b="1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隶书" panose="02010509060101010101" charset="-122"/>
                <a:ea typeface="隶书" panose="02010509060101010101" charset="-122"/>
              </a:rPr>
              <a:t>威胁</a:t>
            </a:r>
            <a:endParaRPr lang="zh-CN" altLang="en-US" sz="7200" b="1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隶书" panose="02010509060101010101" charset="-122"/>
              <a:ea typeface="隶书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 bldLvl="0" animBg="1"/>
      <p:bldP spid="4" grpId="1" animBg="1"/>
    </p:bldLst>
  </p:timing>
</p:sld>
</file>

<file path=ppt/tags/tag1.xml><?xml version="1.0" encoding="utf-8"?>
<p:tagLst xmlns:p="http://schemas.openxmlformats.org/presentationml/2006/main">
  <p:tag name="commondata" val="eyJoZGlkIjoiNDBlYWU3MWFiYjExNmViMWJlYTEzNmJhYmZmM2M2NzE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WPS 演示</Application>
  <PresentationFormat/>
  <Paragraphs>68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隶书</vt:lpstr>
      <vt:lpstr>Wingdings</vt:lpstr>
      <vt:lpstr>黑体</vt:lpstr>
      <vt:lpstr>Microsoft JhengHei Light</vt:lpstr>
      <vt:lpstr>幼圆</vt:lpstr>
      <vt:lpstr>字体圈欣意冠黑体</vt:lpstr>
      <vt:lpstr>微软雅黑</vt:lpstr>
      <vt:lpstr>Arial Unicode MS</vt:lpstr>
      <vt:lpstr>Calibri Light</vt:lpstr>
      <vt:lpstr>Calibri</vt:lpstr>
      <vt:lpstr>Office 主题</vt:lpstr>
      <vt:lpstr>探索身边的飞羽精灵        ——常见鸟类介绍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探索身边的飞羽精灵 ——常见鸟类介绍</dc:title>
  <dc:creator>23046RP50C</dc:creator>
  <cp:lastModifiedBy>Resurrection</cp:lastModifiedBy>
  <cp:revision>5</cp:revision>
  <dcterms:created xsi:type="dcterms:W3CDTF">2024-05-23T14:41:00Z</dcterms:created>
  <dcterms:modified xsi:type="dcterms:W3CDTF">2024-06-11T09:40:57Z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1d3643ef587242afbf958ba8bb407ac2_21</vt:lpwstr>
  </property>
</Properties>
</file>